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29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324" y="126"/>
      </p:cViewPr>
      <p:guideLst>
        <p:guide orient="horz" pos="1620"/>
        <p:guide pos="2880"/>
        <p:guide orient="horz" pos="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e85d5b7ae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e85d5b7ae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f993c52f3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f993c52f3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f993c52f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f993c52f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e85d5b7ae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e85d5b7ae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e85d5b7ae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e85d5b7ae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4040bf6e1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4040bf6e1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4040bf6e10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4040bf6e10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e85d5b7ae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e85d5b7ae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e85d5b7ae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e85d5b7ae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e85d5b7ae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e85d5b7ae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G-FOstzjAY#action=shar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2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2.jp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cv.catholic.edu.au/getmedia/bb85e0eb-dfa5-433e-8daa-08eaa6227327/Child-Safe-Standards-2.aspx" TargetMode="External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hyperlink" Target="http://www.youtube.com/watch?v=GL19YFOtjnk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50700" y="352375"/>
            <a:ext cx="8781600" cy="317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 Mary’s Volunteer </a:t>
            </a:r>
            <a:br>
              <a:rPr lang="en"/>
            </a:br>
            <a:r>
              <a:rPr lang="en"/>
              <a:t>Assistant Readiness Training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(SMART)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Program</a:t>
            </a: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991350" y="3660400"/>
            <a:ext cx="37452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Wednesday 14 March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9375" y="3523987"/>
            <a:ext cx="3216826" cy="132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>
            <a:spLocks noGrp="1"/>
          </p:cNvSpPr>
          <p:nvPr>
            <p:ph type="title"/>
          </p:nvPr>
        </p:nvSpPr>
        <p:spPr>
          <a:xfrm>
            <a:off x="311700" y="3101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Requirements of Volunteers:</a:t>
            </a:r>
            <a:endParaRPr b="1"/>
          </a:p>
        </p:txBody>
      </p:sp>
      <p:sp>
        <p:nvSpPr>
          <p:cNvPr id="137" name="Google Shape;137;p22"/>
          <p:cNvSpPr txBox="1">
            <a:spLocks noGrp="1"/>
          </p:cNvSpPr>
          <p:nvPr>
            <p:ph type="body" idx="1"/>
          </p:nvPr>
        </p:nvSpPr>
        <p:spPr>
          <a:xfrm>
            <a:off x="247200" y="985225"/>
            <a:ext cx="8649600" cy="388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</a:rPr>
              <a:t>Complete the Application Form: (</a:t>
            </a:r>
            <a:r>
              <a:rPr lang="en" sz="1400" b="1">
                <a:solidFill>
                  <a:srgbClr val="000000"/>
                </a:solidFill>
              </a:rPr>
              <a:t>This can be used again in subsequent years if details remain unchanged)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Participate in the SMART program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Signed Code of Conduct.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Copy of Child Safe Policy.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Provide a referee for a reference check. This can be used again in subsequent years. The school will check this.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Indicate if you have worked in a child related field.</a:t>
            </a:r>
            <a:endParaRPr sz="1400"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Indicate the areas in which you would like to volunteer.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</a:rPr>
              <a:t>Provide a copy of a Working With Children Card</a:t>
            </a:r>
            <a:endParaRPr b="1">
              <a:solidFill>
                <a:srgbClr val="000000"/>
              </a:solidFill>
            </a:endParaRPr>
          </a:p>
          <a:p>
            <a:pPr marL="457200" lvl="0" indent="-317500" algn="l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 sz="1400" b="1">
                <a:solidFill>
                  <a:srgbClr val="000000"/>
                </a:solidFill>
              </a:rPr>
              <a:t>This is valid for more than one year. The school will check this if you choose to volunteer again next year.</a:t>
            </a:r>
            <a:endParaRPr sz="1400" b="1">
              <a:solidFill>
                <a:srgbClr val="000000"/>
              </a:solidFill>
            </a:endParaRPr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1651" y="3253900"/>
            <a:ext cx="1527099" cy="98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225" y="768150"/>
            <a:ext cx="3667125" cy="124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55875" y="833099"/>
            <a:ext cx="3262400" cy="407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2168325"/>
            <a:ext cx="4051074" cy="279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subTitle" idx="1"/>
          </p:nvPr>
        </p:nvSpPr>
        <p:spPr>
          <a:xfrm>
            <a:off x="884025" y="247925"/>
            <a:ext cx="6997800" cy="5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</a:rPr>
              <a:t>A Sculptor Stood in a Studio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304275" y="1021425"/>
            <a:ext cx="6454800" cy="3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dreamt I stood in a studio,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watched two sculptors there.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clay they used was a young child’s mind,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they fashioned it with care.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One was a teacher - the tools she used, were books, music, and art.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other, a parent - working with a guiding hand, and a gentle loving heart.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after day, the teacher toiled with a touch that was deft and sure.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While the parent labored by her side, and polished and smoothed it o’er.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When at last, their task was done, they were proud of what they had wrought.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the things they had molded into the child, could neither be sold nor bought.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each agreed they would have failed If each had worked alone,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behind the teacher stood the school,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behind the parent, the home.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i="1"/>
              <a:t>- Author Unknown</a:t>
            </a:r>
            <a:endParaRPr sz="1000" b="1" i="1"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2500" y="1137625"/>
            <a:ext cx="2109100" cy="23591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Google Shape;66;p14"/>
          <p:cNvGrpSpPr/>
          <p:nvPr/>
        </p:nvGrpSpPr>
        <p:grpSpPr>
          <a:xfrm>
            <a:off x="6393475" y="3649196"/>
            <a:ext cx="2682836" cy="1372479"/>
            <a:chOff x="6205125" y="3699896"/>
            <a:chExt cx="2682836" cy="1372479"/>
          </a:xfrm>
        </p:grpSpPr>
        <p:pic>
          <p:nvPicPr>
            <p:cNvPr id="67" name="Google Shape;67;p1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6205125" y="3699896"/>
              <a:ext cx="1676700" cy="13724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p14"/>
            <p:cNvPicPr preferRelativeResize="0"/>
            <p:nvPr/>
          </p:nvPicPr>
          <p:blipFill rotWithShape="1">
            <a:blip r:embed="rId6">
              <a:alphaModFix/>
            </a:blip>
            <a:srcRect r="25043"/>
            <a:stretch/>
          </p:blipFill>
          <p:spPr>
            <a:xfrm>
              <a:off x="7881825" y="3699900"/>
              <a:ext cx="1006136" cy="1372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311700" y="2682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Why does St Mary’s value our volunteers?</a:t>
            </a:r>
            <a:endParaRPr b="1"/>
          </a:p>
        </p:txBody>
      </p:sp>
      <p:sp>
        <p:nvSpPr>
          <p:cNvPr id="74" name="Google Shape;74;p15"/>
          <p:cNvSpPr txBox="1">
            <a:spLocks noGrp="1"/>
          </p:cNvSpPr>
          <p:nvPr>
            <p:ph type="body" idx="1"/>
          </p:nvPr>
        </p:nvSpPr>
        <p:spPr>
          <a:xfrm>
            <a:off x="311700" y="781975"/>
            <a:ext cx="8520600" cy="4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 MAKE A DIFFERENCE!!!</a:t>
            </a:r>
            <a:endParaRPr sz="2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Because our vision states:</a:t>
            </a:r>
            <a:endParaRPr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believe that St. Mary’s is a Catholic School Community where we are: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71475" lvl="0" indent="-317500" algn="just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 sz="1400" i="1">
                <a:solidFill>
                  <a:schemeClr val="dk1"/>
                </a:solidFill>
              </a:rPr>
              <a:t>committed to </a:t>
            </a:r>
            <a:r>
              <a:rPr lang="en" sz="1400" b="1" i="1">
                <a:solidFill>
                  <a:schemeClr val="dk1"/>
                </a:solidFill>
              </a:rPr>
              <a:t>learning for all</a:t>
            </a:r>
            <a:r>
              <a:rPr lang="en" sz="1400" i="1">
                <a:solidFill>
                  <a:schemeClr val="dk1"/>
                </a:solidFill>
              </a:rPr>
              <a:t>, </a:t>
            </a:r>
            <a:r>
              <a:rPr lang="en" sz="1400" b="1" i="1">
                <a:solidFill>
                  <a:schemeClr val="dk1"/>
                </a:solidFill>
              </a:rPr>
              <a:t>fairness for all </a:t>
            </a:r>
            <a:r>
              <a:rPr lang="en" sz="1400" i="1">
                <a:solidFill>
                  <a:schemeClr val="dk1"/>
                </a:solidFill>
              </a:rPr>
              <a:t>and </a:t>
            </a:r>
            <a:r>
              <a:rPr lang="en" sz="1400" b="1" i="1">
                <a:solidFill>
                  <a:schemeClr val="dk1"/>
                </a:solidFill>
              </a:rPr>
              <a:t>compassion for all</a:t>
            </a:r>
            <a:r>
              <a:rPr lang="en" sz="1400" i="1">
                <a:solidFill>
                  <a:schemeClr val="dk1"/>
                </a:solidFill>
              </a:rPr>
              <a:t>.</a:t>
            </a:r>
            <a:endParaRPr sz="14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our Mission is to:</a:t>
            </a:r>
            <a:endParaRPr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71475" lvl="0" indent="-317500" algn="just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 sz="1400" i="1">
                <a:solidFill>
                  <a:schemeClr val="dk1"/>
                </a:solidFill>
              </a:rPr>
              <a:t>welcome all people in the Brigidine tradition of inclusiveness and belonging.</a:t>
            </a:r>
            <a:endParaRPr sz="1400" i="1">
              <a:solidFill>
                <a:schemeClr val="dk1"/>
              </a:solidFill>
            </a:endParaRPr>
          </a:p>
          <a:p>
            <a:pPr marL="371475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 sz="1400" i="1">
                <a:solidFill>
                  <a:schemeClr val="dk1"/>
                </a:solidFill>
              </a:rPr>
              <a:t>engage in meaningful and collaborative relationships with all members of our </a:t>
            </a:r>
            <a:br>
              <a:rPr lang="en" sz="1400" i="1">
                <a:solidFill>
                  <a:schemeClr val="dk1"/>
                </a:solidFill>
              </a:rPr>
            </a:br>
            <a:r>
              <a:rPr lang="en" sz="1400" i="1">
                <a:solidFill>
                  <a:schemeClr val="dk1"/>
                </a:solidFill>
              </a:rPr>
              <a:t>community to ensure the best outcomes for all.</a:t>
            </a:r>
            <a:endParaRPr sz="1400" i="1">
              <a:solidFill>
                <a:schemeClr val="dk1"/>
              </a:solidFill>
            </a:endParaRPr>
          </a:p>
          <a:p>
            <a:pPr marL="371475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 sz="1400" i="1">
                <a:solidFill>
                  <a:schemeClr val="dk1"/>
                </a:solidFill>
              </a:rPr>
              <a:t>We embed a culture of collaboration with purpose and clarity to ensure high </a:t>
            </a:r>
            <a:br>
              <a:rPr lang="en" sz="1400" i="1">
                <a:solidFill>
                  <a:schemeClr val="dk1"/>
                </a:solidFill>
              </a:rPr>
            </a:br>
            <a:r>
              <a:rPr lang="en" sz="1400" i="1">
                <a:solidFill>
                  <a:schemeClr val="dk1"/>
                </a:solidFill>
              </a:rPr>
              <a:t>levels of learning for all.</a:t>
            </a:r>
            <a:endParaRPr sz="1400" i="1">
              <a:solidFill>
                <a:schemeClr val="dk1"/>
              </a:solidFill>
            </a:endParaRPr>
          </a:p>
          <a:p>
            <a:pPr marL="371475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 sz="1400" i="1">
                <a:solidFill>
                  <a:schemeClr val="dk1"/>
                </a:solidFill>
              </a:rPr>
              <a:t>We create a safe, inclusive environment that celebrates effort and </a:t>
            </a:r>
            <a:br>
              <a:rPr lang="en" sz="1400" i="1">
                <a:solidFill>
                  <a:schemeClr val="dk1"/>
                </a:solidFill>
              </a:rPr>
            </a:br>
            <a:r>
              <a:rPr lang="en" sz="1400" i="1">
                <a:solidFill>
                  <a:schemeClr val="dk1"/>
                </a:solidFill>
              </a:rPr>
              <a:t>achievement and promotes dignity and fullness of life for all.</a:t>
            </a:r>
            <a:endParaRPr sz="1400" i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2400" b="1">
              <a:solidFill>
                <a:srgbClr val="000000"/>
              </a:solidFill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8675" y="3063463"/>
            <a:ext cx="1943100" cy="191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311700" y="259525"/>
            <a:ext cx="8520600" cy="9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What can parent volunteers do to support </a:t>
            </a:r>
            <a:br>
              <a:rPr lang="en" b="1"/>
            </a:br>
            <a:r>
              <a:rPr lang="en" b="1"/>
              <a:t>the education of the children at St Mary’s?</a:t>
            </a:r>
            <a:endParaRPr b="1"/>
          </a:p>
        </p:txBody>
      </p:sp>
      <p:sp>
        <p:nvSpPr>
          <p:cNvPr id="82" name="Google Shape;82;p16"/>
          <p:cNvSpPr txBox="1">
            <a:spLocks noGrp="1"/>
          </p:cNvSpPr>
          <p:nvPr>
            <p:ph type="body" idx="1"/>
          </p:nvPr>
        </p:nvSpPr>
        <p:spPr>
          <a:xfrm>
            <a:off x="330600" y="1234525"/>
            <a:ext cx="8482800" cy="283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Provide additional opportunities for the student around:</a:t>
            </a:r>
            <a:endParaRPr b="1">
              <a:solidFill>
                <a:srgbClr val="000000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b="1">
                <a:solidFill>
                  <a:srgbClr val="000000"/>
                </a:solidFill>
              </a:rPr>
              <a:t>Reading		</a:t>
            </a:r>
            <a:endParaRPr b="1">
              <a:solidFill>
                <a:srgbClr val="000000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b="1">
                <a:solidFill>
                  <a:srgbClr val="000000"/>
                </a:solidFill>
              </a:rPr>
              <a:t>Sports	</a:t>
            </a:r>
            <a:endParaRPr b="1">
              <a:solidFill>
                <a:srgbClr val="000000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b="1">
                <a:solidFill>
                  <a:srgbClr val="000000"/>
                </a:solidFill>
              </a:rPr>
              <a:t>Excursions	</a:t>
            </a:r>
            <a:endParaRPr b="1">
              <a:solidFill>
                <a:srgbClr val="000000"/>
              </a:solidFill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b="1">
                <a:solidFill>
                  <a:srgbClr val="000000"/>
                </a:solidFill>
              </a:rPr>
              <a:t>Sharing of skills and knowledge with students</a:t>
            </a:r>
            <a:endParaRPr b="1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Support the teacher to provide additional opportunities for the students </a:t>
            </a:r>
            <a:endParaRPr b="1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Video/Reading </a:t>
            </a:r>
            <a:r>
              <a:rPr lang="en" b="1" u="sng">
                <a:solidFill>
                  <a:schemeClr val="hlink"/>
                </a:solidFill>
                <a:hlinkClick r:id="rId3"/>
              </a:rPr>
              <a:t>https://www.youtube.com/watch?v=UG-FOstzjAY#action=share</a:t>
            </a:r>
            <a:r>
              <a:rPr lang="en" b="1">
                <a:solidFill>
                  <a:srgbClr val="000000"/>
                </a:solidFill>
              </a:rPr>
              <a:t> </a:t>
            </a:r>
            <a:endParaRPr b="1">
              <a:solidFill>
                <a:srgbClr val="000000"/>
              </a:solidFill>
            </a:endParaRPr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1250" y="3570925"/>
            <a:ext cx="2558776" cy="138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12450" y="1234525"/>
            <a:ext cx="937125" cy="131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Promoting a Growth Mindset</a:t>
            </a:r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3700" y="1017725"/>
            <a:ext cx="3973400" cy="19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 rotWithShape="1">
          <a:blip r:embed="rId4">
            <a:alphaModFix/>
          </a:blip>
          <a:srcRect l="11652" t="31638" r="8969" b="20619"/>
          <a:stretch/>
        </p:blipFill>
        <p:spPr>
          <a:xfrm>
            <a:off x="5637950" y="1120001"/>
            <a:ext cx="2005200" cy="170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 rotWithShape="1">
          <a:blip r:embed="rId5">
            <a:alphaModFix/>
          </a:blip>
          <a:srcRect l="4167" t="47776" r="3428" b="15736"/>
          <a:stretch/>
        </p:blipFill>
        <p:spPr>
          <a:xfrm>
            <a:off x="1184263" y="3026200"/>
            <a:ext cx="6676224" cy="202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06983" y="0"/>
            <a:ext cx="1137017" cy="9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/>
              <a:t>Positive Parent Partnerships. </a:t>
            </a:r>
            <a:endParaRPr/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600" y="1749675"/>
            <a:ext cx="3782350" cy="246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3050" y="912550"/>
            <a:ext cx="3820975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06983" y="0"/>
            <a:ext cx="1137017" cy="9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>
            <a:spLocks noGrp="1"/>
          </p:cNvSpPr>
          <p:nvPr>
            <p:ph type="title"/>
          </p:nvPr>
        </p:nvSpPr>
        <p:spPr>
          <a:xfrm>
            <a:off x="79875" y="75625"/>
            <a:ext cx="7964100" cy="90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Why is the safety of your children at St Mary’s important?</a:t>
            </a:r>
            <a:endParaRPr b="1"/>
          </a:p>
        </p:txBody>
      </p:sp>
      <p:sp>
        <p:nvSpPr>
          <p:cNvPr id="108" name="Google Shape;108;p19"/>
          <p:cNvSpPr txBox="1">
            <a:spLocks noGrp="1"/>
          </p:cNvSpPr>
          <p:nvPr>
            <p:ph type="body" idx="1"/>
          </p:nvPr>
        </p:nvSpPr>
        <p:spPr>
          <a:xfrm>
            <a:off x="79875" y="1115650"/>
            <a:ext cx="85206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Because all of our children are precious and have the right to be protected</a:t>
            </a:r>
            <a:endParaRPr b="1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Because safe, engaged and happy children have better future outcomes</a:t>
            </a:r>
            <a:endParaRPr b="1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Because Child Safety is the responsibility of all of us</a:t>
            </a:r>
            <a:endParaRPr b="1">
              <a:solidFill>
                <a:srgbClr val="000000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 b="1">
                <a:solidFill>
                  <a:srgbClr val="000000"/>
                </a:solidFill>
              </a:rPr>
              <a:t>Because we must all work to ensure our school is always a safe environment for children</a:t>
            </a:r>
            <a:endParaRPr b="1">
              <a:solidFill>
                <a:srgbClr val="000000"/>
              </a:solidFill>
            </a:endParaRPr>
          </a:p>
        </p:txBody>
      </p:sp>
      <p:pic>
        <p:nvPicPr>
          <p:cNvPr id="109" name="Google Shape;10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4275" y="3548625"/>
            <a:ext cx="3287600" cy="1246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0575" y="3365875"/>
            <a:ext cx="3223725" cy="161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06983" y="0"/>
            <a:ext cx="1137017" cy="9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08375" y="3406140"/>
            <a:ext cx="2041834" cy="153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188725" y="119025"/>
            <a:ext cx="8520600" cy="92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How do we ensure the safety of all the </a:t>
            </a:r>
            <a:br>
              <a:rPr lang="en" b="1"/>
            </a:br>
            <a:r>
              <a:rPr lang="en" b="1"/>
              <a:t>children at St Mary’s?</a:t>
            </a:r>
            <a:endParaRPr b="1"/>
          </a:p>
        </p:txBody>
      </p:sp>
      <p:sp>
        <p:nvSpPr>
          <p:cNvPr id="118" name="Google Shape;118;p20"/>
          <p:cNvSpPr txBox="1">
            <a:spLocks noGrp="1"/>
          </p:cNvSpPr>
          <p:nvPr>
            <p:ph type="body" idx="1"/>
          </p:nvPr>
        </p:nvSpPr>
        <p:spPr>
          <a:xfrm>
            <a:off x="188725" y="1101150"/>
            <a:ext cx="7454100" cy="39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000000"/>
                </a:solidFill>
              </a:rPr>
              <a:t>Seven Child Safe Standards:</a:t>
            </a:r>
            <a:endParaRPr b="1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000000"/>
                </a:solidFill>
              </a:rPr>
              <a:t>Ministerial Order 870: </a:t>
            </a:r>
            <a:r>
              <a:rPr lang="en" sz="1200" b="1">
                <a:solidFill>
                  <a:srgbClr val="000000"/>
                </a:solidFill>
              </a:rPr>
              <a:t>Ministerial Order 870, Child Safe Standards, has been implemented to ensure that all Victorian schools are well prepared to protect children from abuse and neglect. </a:t>
            </a:r>
            <a:endParaRPr sz="12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1: Organisational culture for child safety:</a:t>
            </a: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Strategies to embed an organisational culture of child safety, </a:t>
            </a:r>
            <a:b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including through effective leadership arrangements</a:t>
            </a:r>
            <a:endParaRPr sz="1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2: Child Safe Policy: </a:t>
            </a:r>
            <a:r>
              <a:rPr lang="en" sz="1100">
                <a:solidFill>
                  <a:srgbClr val="000000"/>
                </a:solidFill>
                <a:uFill>
                  <a:noFill/>
                </a:uFill>
                <a:latin typeface="Calibri"/>
                <a:ea typeface="Calibri"/>
                <a:cs typeface="Calibri"/>
                <a:sym typeface="Calibri"/>
                <a:hlinkClick r:id="rId3"/>
              </a:rPr>
              <a:t>A child safe policy or statement of commitment</a:t>
            </a: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to child safety</a:t>
            </a:r>
            <a:endParaRPr sz="1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3: Code of Conduct:</a:t>
            </a: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 code of conduct that establishes clear expectations for appropriate behaviour with </a:t>
            </a:r>
            <a:b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children</a:t>
            </a:r>
            <a:endParaRPr sz="1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4: Human Resources: </a:t>
            </a: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Screening, supervision and training to reduce the risk of child abuse by adults</a:t>
            </a:r>
            <a:endParaRPr sz="1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6: Strategies to identify and reduce or remove risks of child abuse</a:t>
            </a:r>
            <a:endParaRPr sz="11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1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 7: Strategies to promote the participation and empowerment of children</a:t>
            </a:r>
            <a:endParaRPr sz="11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93900" y="4371250"/>
            <a:ext cx="2713526" cy="63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0" descr="A message from The Executive Director of the Catholic Education Commission of Victoria, Stephen Elder, about complying with Victoria’s child-safe standards." title="Executive Director Stephen Elder talks about child-safe standards compliance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29600" y="2358863"/>
            <a:ext cx="2083975" cy="156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/>
          <p:nvPr/>
        </p:nvSpPr>
        <p:spPr>
          <a:xfrm>
            <a:off x="7909800" y="9075"/>
            <a:ext cx="1234200" cy="975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1"/>
          <p:cNvSpPr txBox="1">
            <a:spLocks noGrp="1"/>
          </p:cNvSpPr>
          <p:nvPr>
            <p:ph type="title"/>
          </p:nvPr>
        </p:nvSpPr>
        <p:spPr>
          <a:xfrm>
            <a:off x="174050" y="133525"/>
            <a:ext cx="8439600" cy="9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What does it mean for those working with children?</a:t>
            </a:r>
            <a:endParaRPr b="1"/>
          </a:p>
        </p:txBody>
      </p:sp>
      <p:sp>
        <p:nvSpPr>
          <p:cNvPr id="128" name="Google Shape;128;p21"/>
          <p:cNvSpPr txBox="1">
            <a:spLocks noGrp="1"/>
          </p:cNvSpPr>
          <p:nvPr>
            <p:ph type="body" idx="1"/>
          </p:nvPr>
        </p:nvSpPr>
        <p:spPr>
          <a:xfrm>
            <a:off x="282725" y="1151875"/>
            <a:ext cx="8685000" cy="26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Avoiding situations where adults might be alone with a child</a:t>
            </a:r>
            <a:endParaRPr sz="1600">
              <a:solidFill>
                <a:srgbClr val="000000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Avoiding unnecessary physical contact with children</a:t>
            </a:r>
            <a:endParaRPr sz="1600">
              <a:solidFill>
                <a:srgbClr val="000000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Using appropriate ways to talk with and engage children</a:t>
            </a:r>
            <a:endParaRPr sz="1600">
              <a:solidFill>
                <a:srgbClr val="000000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Avoiding in engaging in potentially inappropriate conversations</a:t>
            </a:r>
            <a:endParaRPr sz="1600">
              <a:solidFill>
                <a:srgbClr val="000000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Maintaining confidentiality EXCEPT in circumstances where a child discloses information of neglect, harm or abuse</a:t>
            </a:r>
            <a:endParaRPr sz="1600">
              <a:solidFill>
                <a:srgbClr val="000000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Understanding what to do if child discloses </a:t>
            </a:r>
            <a:br>
              <a:rPr lang="en" sz="1600">
                <a:solidFill>
                  <a:srgbClr val="000000"/>
                </a:solidFill>
              </a:rPr>
            </a:br>
            <a:r>
              <a:rPr lang="en" sz="1600">
                <a:solidFill>
                  <a:srgbClr val="000000"/>
                </a:solidFill>
              </a:rPr>
              <a:t>information to an adult. Following the correct procedures is critical.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12450" y="0"/>
            <a:ext cx="1231550" cy="98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348" y="3600825"/>
            <a:ext cx="2267750" cy="13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31599" y="3277825"/>
            <a:ext cx="1836125" cy="174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</Words>
  <Application>Microsoft Office PowerPoint</Application>
  <PresentationFormat>On-screen Show (16:9)</PresentationFormat>
  <Paragraphs>74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Simple Light</vt:lpstr>
      <vt:lpstr>St Mary’s Volunteer  Assistant Readiness Training (SMART)  Program</vt:lpstr>
      <vt:lpstr>PowerPoint Presentation</vt:lpstr>
      <vt:lpstr>Why does St Mary’s value our volunteers?</vt:lpstr>
      <vt:lpstr>What can parent volunteers do to support  the education of the children at St Mary’s?</vt:lpstr>
      <vt:lpstr>Promoting a Growth Mindset</vt:lpstr>
      <vt:lpstr>Positive Parent Partnerships. </vt:lpstr>
      <vt:lpstr>Why is the safety of your children at St Mary’s important?</vt:lpstr>
      <vt:lpstr>How do we ensure the safety of all the  children at St Mary’s?</vt:lpstr>
      <vt:lpstr>What does it mean for those working with children?</vt:lpstr>
      <vt:lpstr>Requirements of Volunteers: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 Mary’s Volunteer  Assistant Readiness Training (SMART)  Program</dc:title>
  <dc:creator>Bill Hill</dc:creator>
  <cp:lastModifiedBy>Bill Hill</cp:lastModifiedBy>
  <cp:revision>1</cp:revision>
  <dcterms:modified xsi:type="dcterms:W3CDTF">2019-03-06T22:55:19Z</dcterms:modified>
</cp:coreProperties>
</file>